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9" r:id="rId2"/>
    <p:sldId id="280" r:id="rId3"/>
    <p:sldId id="281" r:id="rId4"/>
    <p:sldId id="298" r:id="rId5"/>
    <p:sldId id="294" r:id="rId6"/>
    <p:sldId id="290" r:id="rId7"/>
    <p:sldId id="293" r:id="rId8"/>
    <p:sldId id="305" r:id="rId9"/>
    <p:sldId id="291" r:id="rId10"/>
    <p:sldId id="292" r:id="rId11"/>
    <p:sldId id="301" r:id="rId12"/>
    <p:sldId id="304" r:id="rId13"/>
    <p:sldId id="299" r:id="rId14"/>
    <p:sldId id="302" r:id="rId15"/>
    <p:sldId id="303" r:id="rId16"/>
    <p:sldId id="297" r:id="rId17"/>
  </p:sldIdLst>
  <p:sldSz cx="9144000" cy="6858000" type="screen4x3"/>
  <p:notesSz cx="6980238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9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96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66"/>
    </p:cViewPr>
  </p:sorterViewPr>
  <p:notesViewPr>
    <p:cSldViewPr>
      <p:cViewPr varScale="1">
        <p:scale>
          <a:sx n="87" d="100"/>
          <a:sy n="87" d="100"/>
        </p:scale>
        <p:origin x="-3768" y="-78"/>
      </p:cViewPr>
      <p:guideLst>
        <p:guide orient="horz" pos="2880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chemeClr val="tx1"/>
                </a:solidFill>
              </a:rPr>
              <a:t>Graduation</a:t>
            </a:r>
            <a:r>
              <a:rPr lang="en-US" b="1" baseline="0" dirty="0" smtClean="0">
                <a:solidFill>
                  <a:schemeClr val="tx1"/>
                </a:solidFill>
              </a:rPr>
              <a:t> Rate by District and State 2012-2015</a:t>
            </a:r>
            <a:endParaRPr lang="en-US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094761592300962E-2"/>
          <c:y val="0.14328893050989988"/>
          <c:w val="0.88812746062992121"/>
          <c:h val="0.759209349438116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District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Sheet1!$A$2:$A$5</c:f>
              <c:strCache>
                <c:ptCount val="4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0.72</c:v>
                </c:pt>
                <c:pt idx="1">
                  <c:v>0.71899999999999997</c:v>
                </c:pt>
                <c:pt idx="2">
                  <c:v>0.76200000000000001</c:v>
                </c:pt>
                <c:pt idx="3">
                  <c:v>0.78300000000000003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0.745</c:v>
                </c:pt>
                <c:pt idx="1">
                  <c:v>0.75600000000000001</c:v>
                </c:pt>
                <c:pt idx="2">
                  <c:v>0.76100000000000001</c:v>
                </c:pt>
                <c:pt idx="3">
                  <c:v>0.77800000000000002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4402048"/>
        <c:axId val="224402440"/>
      </c:barChart>
      <c:catAx>
        <c:axId val="22440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402440"/>
        <c:crosses val="autoZero"/>
        <c:auto val="1"/>
        <c:lblAlgn val="ctr"/>
        <c:lblOffset val="100"/>
        <c:noMultiLvlLbl val="0"/>
      </c:catAx>
      <c:valAx>
        <c:axId val="224402440"/>
        <c:scaling>
          <c:orientation val="minMax"/>
          <c:max val="0.8"/>
          <c:min val="0.6500000000000001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40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rgbClr val="002060"/>
                </a:solidFill>
                <a:latin typeface="Bernard MT Condensed" panose="02050806060905020404" pitchFamily="18" charset="0"/>
              </a:rPr>
              <a:t>Graduation Rate Academies of Pinellas and Non-Programs by Gender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Grad_RATE_district_and_Academie!$A$3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2.7281430874328556E-17"/>
                  <c:y val="8.5779926725223443E-2"/>
                </c:manualLayout>
              </c:layout>
              <c:tx>
                <c:rich>
                  <a:bodyPr/>
                  <a:lstStyle/>
                  <a:p>
                    <a:fld id="{3C1A7740-1163-4053-AB12-05B20A78F6C2}" type="VALUE">
                      <a:rPr lang="en-US" sz="18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4642857142858233E-3"/>
                  <c:y val="7.1483272271019499E-2"/>
                </c:manualLayout>
              </c:layout>
              <c:tx>
                <c:rich>
                  <a:bodyPr/>
                  <a:lstStyle/>
                  <a:p>
                    <a:fld id="{A409C527-0FF5-44DB-9D27-BCF88A799506}" type="VALUE">
                      <a:rPr lang="en-US" sz="18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Grad_RATE_district_and_Academie!$B$1:$C$2</c:f>
              <c:multiLvlStrCache>
                <c:ptCount val="2"/>
                <c:lvl>
                  <c:pt idx="0">
                    <c:v>Overall Grad Rate</c:v>
                  </c:pt>
                  <c:pt idx="1">
                    <c:v>Academies of Pinellas Grad Rate</c:v>
                  </c:pt>
                </c:lvl>
                <c:lvl>
                  <c:pt idx="0">
                    <c:v>2014-2015</c:v>
                  </c:pt>
                </c:lvl>
              </c:multiLvlStrCache>
            </c:multiLvlStrRef>
          </c:cat>
          <c:val>
            <c:numRef>
              <c:f>Grad_RATE_district_and_Academie!$B$3:$C$3</c:f>
              <c:numCache>
                <c:formatCode>0.0%</c:formatCode>
                <c:ptCount val="2"/>
                <c:pt idx="0" formatCode="0%">
                  <c:v>0.82609999999999995</c:v>
                </c:pt>
                <c:pt idx="1">
                  <c:v>0.97045790251107833</c:v>
                </c:pt>
              </c:numCache>
            </c:numRef>
          </c:val>
        </c:ser>
        <c:ser>
          <c:idx val="1"/>
          <c:order val="1"/>
          <c:tx>
            <c:strRef>
              <c:f>Grad_RATE_district_and_Academie!$A$4</c:f>
              <c:strCache>
                <c:ptCount val="1"/>
                <c:pt idx="0">
                  <c:v>Overall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7.4404761904761901E-3"/>
                  <c:y val="7.1483272271019541E-2"/>
                </c:manualLayout>
              </c:layout>
              <c:tx>
                <c:rich>
                  <a:bodyPr/>
                  <a:lstStyle/>
                  <a:p>
                    <a:fld id="{619338EB-F27C-462A-B8FE-2D8BBFE70CF4}" type="VALUE">
                      <a:rPr lang="en-US" sz="18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"/>
                  <c:y val="6.1271376232302464E-2"/>
                </c:manualLayout>
              </c:layout>
              <c:tx>
                <c:rich>
                  <a:bodyPr/>
                  <a:lstStyle/>
                  <a:p>
                    <a:fld id="{EA96A98C-8ED7-43B4-9FC1-2159B2ED62F2}" type="VALUE">
                      <a:rPr lang="en-US" sz="18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Grad_RATE_district_and_Academie!$B$1:$C$2</c:f>
              <c:multiLvlStrCache>
                <c:ptCount val="2"/>
                <c:lvl>
                  <c:pt idx="0">
                    <c:v>Overall Grad Rate</c:v>
                  </c:pt>
                  <c:pt idx="1">
                    <c:v>Academies of Pinellas Grad Rate</c:v>
                  </c:pt>
                </c:lvl>
                <c:lvl>
                  <c:pt idx="0">
                    <c:v>2014-2015</c:v>
                  </c:pt>
                </c:lvl>
              </c:multiLvlStrCache>
            </c:multiLvlStrRef>
          </c:cat>
          <c:val>
            <c:numRef>
              <c:f>Grad_RATE_district_and_Academie!$B$4:$C$4</c:f>
              <c:numCache>
                <c:formatCode>0.0%</c:formatCode>
                <c:ptCount val="2"/>
                <c:pt idx="0" formatCode="0%">
                  <c:v>0.78269999999999995</c:v>
                </c:pt>
                <c:pt idx="1">
                  <c:v>0.9638637943015983</c:v>
                </c:pt>
              </c:numCache>
            </c:numRef>
          </c:val>
        </c:ser>
        <c:ser>
          <c:idx val="2"/>
          <c:order val="2"/>
          <c:tx>
            <c:strRef>
              <c:f>Grad_RATE_district_and_Academie!$A$5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5.4562861748657112E-17"/>
                  <c:y val="7.3525651478762957E-2"/>
                </c:manualLayout>
              </c:layout>
              <c:tx>
                <c:rich>
                  <a:bodyPr/>
                  <a:lstStyle/>
                  <a:p>
                    <a:fld id="{1D677C96-EAB3-4424-9253-4C9A4B9CC49C}" type="VALUE">
                      <a:rPr lang="en-US" sz="18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"/>
                  <c:y val="5.3101859401328798E-2"/>
                </c:manualLayout>
              </c:layout>
              <c:tx>
                <c:rich>
                  <a:bodyPr/>
                  <a:lstStyle/>
                  <a:p>
                    <a:fld id="{776D2D0F-99B3-4103-84F0-B1BFE431D3C2}" type="VALUE">
                      <a:rPr lang="en-US" sz="18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Grad_RATE_district_and_Academie!$B$1:$C$2</c:f>
              <c:multiLvlStrCache>
                <c:ptCount val="2"/>
                <c:lvl>
                  <c:pt idx="0">
                    <c:v>Overall Grad Rate</c:v>
                  </c:pt>
                  <c:pt idx="1">
                    <c:v>Academies of Pinellas Grad Rate</c:v>
                  </c:pt>
                </c:lvl>
                <c:lvl>
                  <c:pt idx="0">
                    <c:v>2014-2015</c:v>
                  </c:pt>
                </c:lvl>
              </c:multiLvlStrCache>
            </c:multiLvlStrRef>
          </c:cat>
          <c:val>
            <c:numRef>
              <c:f>Grad_RATE_district_and_Academie!$B$5:$C$5</c:f>
              <c:numCache>
                <c:formatCode>0.0%</c:formatCode>
                <c:ptCount val="2"/>
                <c:pt idx="0" formatCode="0%">
                  <c:v>0.73919999999999997</c:v>
                </c:pt>
                <c:pt idx="1">
                  <c:v>0.95800524934383202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4399696"/>
        <c:axId val="224402832"/>
        <c:axId val="0"/>
      </c:bar3DChart>
      <c:catAx>
        <c:axId val="22439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402832"/>
        <c:crosses val="autoZero"/>
        <c:auto val="1"/>
        <c:lblAlgn val="ctr"/>
        <c:lblOffset val="100"/>
        <c:noMultiLvlLbl val="0"/>
      </c:catAx>
      <c:valAx>
        <c:axId val="224402832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39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002060"/>
                </a:solidFill>
                <a:latin typeface="Bernard MT Condensed" panose="02050806060905020404" pitchFamily="18" charset="0"/>
              </a:rPr>
              <a:t>Graduation Rates for Academies of Pinellas Students compared to Non-Program Students for Blacks by Gender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645805050230787"/>
          <c:y val="0.20058005249343833"/>
          <c:w val="0.78005532174857461"/>
          <c:h val="0.59315084143893793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Grate_By_Program_Race_Gender!$O$4</c:f>
              <c:strCache>
                <c:ptCount val="1"/>
                <c:pt idx="0">
                  <c:v>Academies of Pinellas</c:v>
                </c:pt>
              </c:strCache>
            </c:strRef>
          </c:tx>
          <c:spPr>
            <a:solidFill>
              <a:srgbClr val="8AB84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3103448275862068E-3"/>
                  <c:y val="8.039215686274510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1CFB5532-4725-4983-83E5-B661E09A6505}" type="VALUE">
                      <a:rPr lang="en-US" sz="1800" b="1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071839080459769E-2"/>
                      <c:h val="5.7264783078585763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"/>
                  <c:y val="7.0588235294117577E-2"/>
                </c:manualLayout>
              </c:layout>
              <c:tx>
                <c:rich>
                  <a:bodyPr/>
                  <a:lstStyle/>
                  <a:p>
                    <a:fld id="{13A0C18E-09D2-4CEF-A015-FD4542512086}" type="VALUE">
                      <a:rPr lang="en-US" sz="18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(Grate_By_Program_Race_Gender!$N$6:$P$6,Grate_By_Program_Race_Gender!$N$8:$P$8)</c:f>
              <c:multiLvlStrCache>
                <c:ptCount val="2"/>
                <c:lvl>
                  <c:pt idx="0">
                    <c:v>79.0%</c:v>
                  </c:pt>
                  <c:pt idx="1">
                    <c:v>71.8%</c:v>
                  </c:pt>
                </c:lvl>
                <c:lvl>
                  <c:pt idx="0">
                    <c:v>90.4%</c:v>
                  </c:pt>
                  <c:pt idx="1">
                    <c:v>90.4%</c:v>
                  </c:pt>
                </c:lvl>
                <c:lvl>
                  <c:pt idx="0">
                    <c:v>Female</c:v>
                  </c:pt>
                  <c:pt idx="1">
                    <c:v>Male</c:v>
                  </c:pt>
                </c:lvl>
              </c:multiLvlStrCache>
            </c:multiLvlStrRef>
          </c:cat>
          <c:val>
            <c:numRef>
              <c:f>(Grate_By_Program_Race_Gender!$O$6,Grate_By_Program_Race_Gender!$O$8)</c:f>
              <c:numCache>
                <c:formatCode>###0.0%</c:formatCode>
                <c:ptCount val="2"/>
                <c:pt idx="0">
                  <c:v>0.90400000000000003</c:v>
                </c:pt>
                <c:pt idx="1">
                  <c:v>0.90434782608695652</c:v>
                </c:pt>
              </c:numCache>
            </c:numRef>
          </c:val>
        </c:ser>
        <c:ser>
          <c:idx val="3"/>
          <c:order val="1"/>
          <c:tx>
            <c:strRef>
              <c:f>Grate_By_Program_Race_Gender!$P$4</c:f>
              <c:strCache>
                <c:ptCount val="1"/>
                <c:pt idx="0">
                  <c:v>Non Program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273867"/>
              </a:solidFill>
            </c:spPr>
          </c:dPt>
          <c:dPt>
            <c:idx val="1"/>
            <c:invertIfNegative val="0"/>
            <c:bubble3D val="0"/>
            <c:spPr>
              <a:solidFill>
                <a:srgbClr val="273867"/>
              </a:solidFill>
            </c:spPr>
          </c:dPt>
          <c:dLbls>
            <c:dLbl>
              <c:idx val="0"/>
              <c:layout>
                <c:manualLayout>
                  <c:x val="4.3103448275862068E-3"/>
                  <c:y val="7.254901960784314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D2E2D80F-24D2-4479-AD44-9E9CC4E649F8}" type="VALUE">
                      <a:rPr lang="en-US" sz="1800" b="1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857702054484571E-2"/>
                      <c:h val="5.9225567392311253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0536276751464822E-16"/>
                  <c:y val="5.8823529411764636E-2"/>
                </c:manualLayout>
              </c:layout>
              <c:tx>
                <c:rich>
                  <a:bodyPr/>
                  <a:lstStyle/>
                  <a:p>
                    <a:fld id="{BA471463-53EB-427B-9AE9-440C2A085372}" type="VALUE">
                      <a:rPr lang="en-US" sz="18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(Grate_By_Program_Race_Gender!$N$6:$P$6,Grate_By_Program_Race_Gender!$N$8:$P$8)</c:f>
              <c:multiLvlStrCache>
                <c:ptCount val="2"/>
                <c:lvl>
                  <c:pt idx="0">
                    <c:v>79.0%</c:v>
                  </c:pt>
                  <c:pt idx="1">
                    <c:v>71.8%</c:v>
                  </c:pt>
                </c:lvl>
                <c:lvl>
                  <c:pt idx="0">
                    <c:v>90.4%</c:v>
                  </c:pt>
                  <c:pt idx="1">
                    <c:v>90.4%</c:v>
                  </c:pt>
                </c:lvl>
                <c:lvl>
                  <c:pt idx="0">
                    <c:v>Female</c:v>
                  </c:pt>
                  <c:pt idx="1">
                    <c:v>Male</c:v>
                  </c:pt>
                </c:lvl>
              </c:multiLvlStrCache>
            </c:multiLvlStrRef>
          </c:cat>
          <c:val>
            <c:numRef>
              <c:f>(Grate_By_Program_Race_Gender!$P$6,Grate_By_Program_Race_Gender!$P$8)</c:f>
              <c:numCache>
                <c:formatCode>###0.0%</c:formatCode>
                <c:ptCount val="2"/>
                <c:pt idx="0">
                  <c:v>0.78964401294498388</c:v>
                </c:pt>
                <c:pt idx="1">
                  <c:v>0.71839080459770122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6272416"/>
        <c:axId val="226272808"/>
        <c:axId val="0"/>
      </c:bar3DChart>
      <c:catAx>
        <c:axId val="22627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272808"/>
        <c:crosses val="autoZero"/>
        <c:auto val="1"/>
        <c:lblAlgn val="ctr"/>
        <c:lblOffset val="100"/>
        <c:noMultiLvlLbl val="0"/>
      </c:catAx>
      <c:valAx>
        <c:axId val="226272808"/>
        <c:scaling>
          <c:orientation val="minMax"/>
          <c:min val="0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##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272416"/>
        <c:crosses val="autoZero"/>
        <c:crossBetween val="between"/>
        <c:majorUnit val="0.2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 School 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2222</c:v>
                </c:pt>
                <c:pt idx="1">
                  <c:v>3815</c:v>
                </c:pt>
                <c:pt idx="2">
                  <c:v>5104</c:v>
                </c:pt>
                <c:pt idx="3">
                  <c:v>6617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Middle School 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3">
                  <c:v>1333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273984"/>
        <c:axId val="226274376"/>
      </c:barChart>
      <c:catAx>
        <c:axId val="226273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6274376"/>
        <c:crosses val="autoZero"/>
        <c:auto val="1"/>
        <c:lblAlgn val="ctr"/>
        <c:lblOffset val="100"/>
        <c:noMultiLvlLbl val="0"/>
      </c:catAx>
      <c:valAx>
        <c:axId val="226274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6273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040983473736309"/>
          <c:y val="0.15235777559055122"/>
          <c:w val="0.2579277481633141"/>
          <c:h val="0.164034448818897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CAPE Program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2500000000000003E-3"/>
                  <c:y val="0.12187500000000002"/>
                </c:manualLayout>
              </c:layout>
              <c:tx>
                <c:rich>
                  <a:bodyPr/>
                  <a:lstStyle/>
                  <a:p>
                    <a:fld id="{6A6E060A-537E-4959-8B41-905DB7030B1C}" type="VALUE">
                      <a:rPr lang="en-US" sz="18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0.00%</c:formatCode>
                <c:ptCount val="1"/>
                <c:pt idx="0">
                  <c:v>0.67500000000000004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 Program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1666666666666666E-3"/>
                  <c:y val="0.11562500000000001"/>
                </c:manualLayout>
              </c:layout>
              <c:tx>
                <c:rich>
                  <a:bodyPr/>
                  <a:lstStyle/>
                  <a:p>
                    <a:fld id="{0DA7AF7E-2C62-4D50-8831-BA98D4E31B2E}" type="VALUE">
                      <a:rPr lang="en-US" sz="18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0.00%</c:formatCode>
                <c:ptCount val="1"/>
                <c:pt idx="0">
                  <c:v>0.54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6275160"/>
        <c:axId val="226275552"/>
      </c:barChart>
      <c:catAx>
        <c:axId val="226275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6275552"/>
        <c:crosses val="autoZero"/>
        <c:auto val="1"/>
        <c:lblAlgn val="ctr"/>
        <c:lblOffset val="100"/>
        <c:noMultiLvlLbl val="0"/>
      </c:catAx>
      <c:valAx>
        <c:axId val="226275552"/>
        <c:scaling>
          <c:orientation val="minMax"/>
          <c:max val="0.70000000000000007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275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2014-15 Weighted</a:t>
            </a:r>
            <a:r>
              <a:rPr lang="en-US" b="1" baseline="0" dirty="0" smtClean="0"/>
              <a:t> and </a:t>
            </a:r>
            <a:r>
              <a:rPr lang="en-US" b="1" baseline="0" dirty="0" err="1" smtClean="0"/>
              <a:t>Unweighted</a:t>
            </a:r>
            <a:r>
              <a:rPr lang="en-US" b="1" baseline="0" dirty="0" smtClean="0"/>
              <a:t> GPAs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7462218538472165E-2"/>
          <c:y val="0.12300290326837637"/>
          <c:w val="0.93201146567205428"/>
          <c:h val="0.722888971979061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CAPE Program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8212290502793241E-2"/>
                </c:manualLayout>
              </c:layout>
              <c:tx>
                <c:rich>
                  <a:bodyPr/>
                  <a:lstStyle/>
                  <a:p>
                    <a:fld id="{62871752-44C7-4450-8D1C-D0261C31AB61}" type="VALUE">
                      <a:rPr lang="en-US" sz="18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3.5087719298245615E-3"/>
                  <c:y val="7.5418994413407825E-2"/>
                </c:manualLayout>
              </c:layout>
              <c:tx>
                <c:rich>
                  <a:bodyPr/>
                  <a:lstStyle/>
                  <a:p>
                    <a:fld id="{058B5B6D-9523-47D1-81EB-939E8718935B}" type="VALUE">
                      <a:rPr lang="en-US" sz="18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Unweighted</c:v>
                </c:pt>
                <c:pt idx="1">
                  <c:v>Weighted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2.97</c:v>
                </c:pt>
                <c:pt idx="1">
                  <c:v>3.28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 Program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 w="0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7.0175438596491229E-3"/>
                  <c:y val="8.3798882681564241E-2"/>
                </c:manualLayout>
              </c:layout>
              <c:tx>
                <c:rich>
                  <a:bodyPr/>
                  <a:lstStyle/>
                  <a:p>
                    <a:fld id="{01D31E3E-5700-492F-B6BD-AD593EF48119}" type="VALUE">
                      <a:rPr lang="en-US" sz="18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"/>
                  <c:y val="8.1005586592178769E-2"/>
                </c:manualLayout>
              </c:layout>
              <c:tx>
                <c:rich>
                  <a:bodyPr/>
                  <a:lstStyle/>
                  <a:p>
                    <a:fld id="{36ECCFD7-4E93-423F-81E0-78A1A9DD428C}" type="VALUE">
                      <a:rPr lang="en-US" sz="18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Unweighted</c:v>
                </c:pt>
                <c:pt idx="1">
                  <c:v>Weighted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2.59</c:v>
                </c:pt>
                <c:pt idx="1">
                  <c:v>2.82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7428128"/>
        <c:axId val="227428520"/>
      </c:barChart>
      <c:catAx>
        <c:axId val="22742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428520"/>
        <c:crosses val="autoZero"/>
        <c:auto val="1"/>
        <c:lblAlgn val="ctr"/>
        <c:lblOffset val="100"/>
        <c:noMultiLvlLbl val="0"/>
      </c:catAx>
      <c:valAx>
        <c:axId val="227428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42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5402" cy="457513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3256" y="0"/>
            <a:ext cx="3025402" cy="457513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r">
              <a:defRPr sz="1200"/>
            </a:lvl1pPr>
          </a:lstStyle>
          <a:p>
            <a:fld id="{75D8D81C-9D8C-4B4E-B75A-128C6F769F09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84926"/>
            <a:ext cx="3025402" cy="457513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3256" y="8684926"/>
            <a:ext cx="3025402" cy="457513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r">
              <a:defRPr sz="1200"/>
            </a:lvl1pPr>
          </a:lstStyle>
          <a:p>
            <a:fld id="{A6F77705-EFED-4711-85DB-BE600FBE0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94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5402" cy="457513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256" y="0"/>
            <a:ext cx="3025402" cy="457513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r">
              <a:defRPr sz="1200"/>
            </a:lvl1pPr>
          </a:lstStyle>
          <a:p>
            <a:fld id="{B07F8BD3-3E9D-4ED1-8712-0D7DF788627B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16" tIns="45208" rIns="90416" bIns="452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656" y="4344025"/>
            <a:ext cx="5582926" cy="4114488"/>
          </a:xfrm>
          <a:prstGeom prst="rect">
            <a:avLst/>
          </a:prstGeom>
        </p:spPr>
        <p:txBody>
          <a:bodyPr vert="horz" lIns="90416" tIns="45208" rIns="90416" bIns="452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4926"/>
            <a:ext cx="3025402" cy="457513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256" y="8684926"/>
            <a:ext cx="3025402" cy="457513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r">
              <a:defRPr sz="1200"/>
            </a:lvl1pPr>
          </a:lstStyle>
          <a:p>
            <a:fld id="{654525B1-2CAA-4642-A0DE-EB30AB18F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94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525B1-2CAA-4642-A0DE-EB30AB18F8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00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525B1-2CAA-4642-A0DE-EB30AB18F8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2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525B1-2CAA-4642-A0DE-EB30AB18F8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44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0FE5-3DC9-4F29-83F9-2194E4F6F2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34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0FE5-3DC9-4F29-83F9-2194E4F6F2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2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0FE5-3DC9-4F29-83F9-2194E4F6F2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34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0FE5-3DC9-4F29-83F9-2194E4F6F2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80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0FE5-3DC9-4F29-83F9-2194E4F6F2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46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525B1-2CAA-4642-A0DE-EB30AB18F8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60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D2A-364E-4529-B185-80ADC177B9D5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26B7-163D-4E77-B5EE-BFF456AB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8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D2A-364E-4529-B185-80ADC177B9D5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26B7-163D-4E77-B5EE-BFF456AB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8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D2A-364E-4529-B185-80ADC177B9D5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26B7-163D-4E77-B5EE-BFF456AB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0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D2A-364E-4529-B185-80ADC177B9D5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26B7-163D-4E77-B5EE-BFF456AB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2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D2A-364E-4529-B185-80ADC177B9D5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26B7-163D-4E77-B5EE-BFF456AB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D2A-364E-4529-B185-80ADC177B9D5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26B7-163D-4E77-B5EE-BFF456AB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5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D2A-364E-4529-B185-80ADC177B9D5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26B7-163D-4E77-B5EE-BFF456AB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4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D2A-364E-4529-B185-80ADC177B9D5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26B7-163D-4E77-B5EE-BFF456AB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28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D2A-364E-4529-B185-80ADC177B9D5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26B7-163D-4E77-B5EE-BFF456AB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6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D2A-364E-4529-B185-80ADC177B9D5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26B7-163D-4E77-B5EE-BFF456AB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7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0D2A-364E-4529-B185-80ADC177B9D5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26B7-163D-4E77-B5EE-BFF456AB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30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E9EFF">
                <a:lumMod val="5000"/>
                <a:lumOff val="95000"/>
              </a:srgbClr>
            </a:gs>
            <a:gs pos="81000">
              <a:srgbClr val="85C2FF"/>
            </a:gs>
            <a:gs pos="68000">
              <a:srgbClr val="85C2FF"/>
            </a:gs>
            <a:gs pos="100000">
              <a:srgbClr val="C4D6EB"/>
            </a:gs>
            <a:gs pos="98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C0D2A-364E-4529-B185-80ADC177B9D5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926B7-163D-4E77-B5EE-BFF456AB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8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7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8" y="-27296"/>
            <a:ext cx="3623481" cy="483130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78512" y="4572000"/>
            <a:ext cx="8510256" cy="198897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Bernard MT Condensed" panose="02050806060905020404" pitchFamily="18" charset="0"/>
              </a:rPr>
              <a:t>Pinellas County </a:t>
            </a:r>
            <a:r>
              <a:rPr lang="en-US" sz="4000" dirty="0" smtClean="0">
                <a:solidFill>
                  <a:srgbClr val="002060"/>
                </a:solidFill>
                <a:latin typeface="Bernard MT Condensed" panose="02050806060905020404" pitchFamily="18" charset="0"/>
              </a:rPr>
              <a:t>Schools</a:t>
            </a:r>
            <a:br>
              <a:rPr lang="en-US" sz="4000" dirty="0" smtClean="0">
                <a:solidFill>
                  <a:srgbClr val="002060"/>
                </a:solidFill>
                <a:latin typeface="Bernard MT Condensed" panose="02050806060905020404" pitchFamily="18" charset="0"/>
              </a:rPr>
            </a:br>
            <a:r>
              <a:rPr lang="en-US" sz="4000" dirty="0" smtClean="0">
                <a:solidFill>
                  <a:srgbClr val="002060"/>
                </a:solidFill>
                <a:latin typeface="Bernard MT Condensed" panose="02050806060905020404" pitchFamily="18" charset="0"/>
              </a:rPr>
              <a:t>Ford NGL Winter Conference</a:t>
            </a:r>
            <a:endParaRPr lang="en-US" sz="4900" dirty="0">
              <a:solidFill>
                <a:srgbClr val="00206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391" y="0"/>
            <a:ext cx="4811595" cy="36086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302" y="3190236"/>
            <a:ext cx="5622288" cy="14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2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90500"/>
            <a:ext cx="449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ernard MT Condensed" panose="02050806060905020404" pitchFamily="18" charset="0"/>
              </a:rPr>
              <a:t>Career Academies	</a:t>
            </a:r>
            <a:endParaRPr lang="en-US" dirty="0">
              <a:solidFill>
                <a:srgbClr val="00206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9144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6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103232"/>
              </p:ext>
            </p:extLst>
          </p:nvPr>
        </p:nvGraphicFramePr>
        <p:xfrm>
          <a:off x="304800" y="304800"/>
          <a:ext cx="8534400" cy="621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8211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1276091"/>
              </p:ext>
            </p:extLst>
          </p:nvPr>
        </p:nvGraphicFramePr>
        <p:xfrm>
          <a:off x="228600" y="152400"/>
          <a:ext cx="88392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0166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18684" y="5063384"/>
            <a:ext cx="1819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2015-16 to date</a:t>
            </a:r>
          </a:p>
          <a:p>
            <a:r>
              <a:rPr lang="en-US" dirty="0" smtClean="0"/>
              <a:t>Middle School</a:t>
            </a:r>
            <a:r>
              <a:rPr lang="en-US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6858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ernard MT Condensed" pitchFamily="18" charset="0"/>
              </a:rPr>
              <a:t>Industry Certifications</a:t>
            </a:r>
            <a:endParaRPr lang="en-US" sz="3200" dirty="0">
              <a:latin typeface="Bernard MT Condensed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6200000">
            <a:off x="-583913" y="2845087"/>
            <a:ext cx="3733800" cy="58477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532612943"/>
              </p:ext>
            </p:extLst>
          </p:nvPr>
        </p:nvGraphicFramePr>
        <p:xfrm>
          <a:off x="1596157" y="1431184"/>
          <a:ext cx="703522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7347496" y="3588152"/>
            <a:ext cx="381000" cy="13887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182770" y="3069453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2,722</a:t>
            </a:r>
          </a:p>
        </p:txBody>
      </p:sp>
    </p:spTree>
    <p:extLst>
      <p:ext uri="{BB962C8B-B14F-4D97-AF65-F5344CB8AC3E}">
        <p14:creationId xmlns:p14="http://schemas.microsoft.com/office/powerpoint/2010/main" val="2226614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2743200" y="287784"/>
            <a:ext cx="10000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rgbClr val="002060"/>
                </a:solidFill>
                <a:latin typeface="Bernard MT Condensed" panose="02050806060905020404" pitchFamily="18" charset="0"/>
              </a:rPr>
              <a:t>Fewer Absences</a:t>
            </a:r>
            <a:endParaRPr lang="en-US" sz="4400" dirty="0">
              <a:solidFill>
                <a:srgbClr val="00206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" name="TextBox 26"/>
          <p:cNvSpPr txBox="1"/>
          <p:nvPr/>
        </p:nvSpPr>
        <p:spPr>
          <a:xfrm>
            <a:off x="533400" y="1417022"/>
            <a:ext cx="11245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Approximately 68% of CAPE students have 10 or </a:t>
            </a:r>
            <a:r>
              <a:rPr lang="en-US" sz="2400" dirty="0" smtClean="0"/>
              <a:t>fewer</a:t>
            </a:r>
          </a:p>
          <a:p>
            <a:r>
              <a:rPr lang="en-US" sz="2400" dirty="0" smtClean="0"/>
              <a:t>unexcused </a:t>
            </a:r>
            <a:r>
              <a:rPr lang="en-US" sz="2400" dirty="0"/>
              <a:t>absences compared to 54% of </a:t>
            </a:r>
            <a:r>
              <a:rPr lang="en-US" sz="2400" dirty="0" smtClean="0"/>
              <a:t>Non-Program students.</a:t>
            </a:r>
            <a:endParaRPr lang="en-US" sz="320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723338086"/>
              </p:ext>
            </p:extLst>
          </p:nvPr>
        </p:nvGraphicFramePr>
        <p:xfrm>
          <a:off x="1600200" y="2248019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1309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2985588" y="228600"/>
            <a:ext cx="6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rgbClr val="002060"/>
                </a:solidFill>
                <a:latin typeface="Bernard MT Condensed" panose="02050806060905020404" pitchFamily="18" charset="0"/>
              </a:rPr>
              <a:t>Higher GPAs</a:t>
            </a:r>
            <a:endParaRPr lang="en-US" sz="4400" dirty="0">
              <a:solidFill>
                <a:srgbClr val="002060"/>
              </a:solidFill>
              <a:latin typeface="Bernard MT Condensed" panose="02050806060905020404" pitchFamily="18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276061895"/>
              </p:ext>
            </p:extLst>
          </p:nvPr>
        </p:nvGraphicFramePr>
        <p:xfrm>
          <a:off x="1219200" y="1524000"/>
          <a:ext cx="7239000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7702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36" y="523093"/>
            <a:ext cx="3429000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682" y="533329"/>
            <a:ext cx="4673600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686033"/>
            <a:ext cx="5622288" cy="14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609" y="123385"/>
            <a:ext cx="2002541" cy="26700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735" y="2041521"/>
            <a:ext cx="3925360" cy="5233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887" y="-83841"/>
            <a:ext cx="2088113" cy="27841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84" y="-117397"/>
            <a:ext cx="2113280" cy="281770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22" y="44942"/>
            <a:ext cx="3905435" cy="245624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46" y="2407610"/>
            <a:ext cx="1900499" cy="34772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367" y="2362200"/>
            <a:ext cx="4495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8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6" y="-114029"/>
            <a:ext cx="4772191" cy="30013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-221796"/>
            <a:ext cx="5029200" cy="563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724" y="4772535"/>
            <a:ext cx="5186276" cy="15044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943" y="2209800"/>
            <a:ext cx="487774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60278004"/>
              </p:ext>
            </p:extLst>
          </p:nvPr>
        </p:nvGraphicFramePr>
        <p:xfrm>
          <a:off x="685800" y="381000"/>
          <a:ext cx="7543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340861"/>
              </p:ext>
            </p:extLst>
          </p:nvPr>
        </p:nvGraphicFramePr>
        <p:xfrm>
          <a:off x="1447800" y="5410200"/>
          <a:ext cx="6477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295400"/>
                <a:gridCol w="1295400"/>
                <a:gridCol w="1295400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2011-2012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2012-2013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2013-2014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2014-2015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District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72.0%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71.9%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76.2%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78.3%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State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74.5%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75.6%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76.1%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77.8%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005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6936"/>
            <a:ext cx="9144000" cy="1325563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>
                <a:solidFill>
                  <a:srgbClr val="002060"/>
                </a:solidFill>
                <a:latin typeface="Bernard MT Condensed" panose="02050806060905020404" pitchFamily="18" charset="0"/>
              </a:rPr>
              <a:t>Increases in Number of AP Test Takers</a:t>
            </a:r>
            <a:endParaRPr lang="en-US" sz="3600" dirty="0">
              <a:solidFill>
                <a:srgbClr val="00206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4190"/>
            <a:ext cx="3271064" cy="43614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120" y="1795549"/>
            <a:ext cx="3271064" cy="4361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5" y="1047404"/>
            <a:ext cx="3271064" cy="436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0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-685800"/>
            <a:ext cx="5867400" cy="7823200"/>
          </a:xfrm>
        </p:spPr>
      </p:pic>
    </p:spTree>
    <p:extLst>
      <p:ext uri="{BB962C8B-B14F-4D97-AF65-F5344CB8AC3E}">
        <p14:creationId xmlns:p14="http://schemas.microsoft.com/office/powerpoint/2010/main" val="38758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73" y="1181569"/>
            <a:ext cx="4156666" cy="5542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075" y="1146674"/>
            <a:ext cx="4209006" cy="561200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42963" y="267153"/>
            <a:ext cx="7196818" cy="1325563"/>
          </a:xfrm>
        </p:spPr>
        <p:txBody>
          <a:bodyPr>
            <a:noAutofit/>
          </a:bodyPr>
          <a:lstStyle/>
          <a:p>
            <a:pPr lvl="0" algn="ctr"/>
            <a:r>
              <a:rPr lang="en-US" sz="3200" dirty="0" smtClean="0">
                <a:solidFill>
                  <a:srgbClr val="002060"/>
                </a:solidFill>
                <a:latin typeface="Bernard MT Condensed" panose="02050806060905020404" pitchFamily="18" charset="0"/>
              </a:rPr>
              <a:t>Increases in Number of Black and Hispanic Students Earning Passing Scores</a:t>
            </a:r>
            <a:endParaRPr lang="en-US" sz="3200" dirty="0">
              <a:solidFill>
                <a:srgbClr val="002060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8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Bernard MT Condensed" panose="02050806060905020404" pitchFamily="18" charset="0"/>
              </a:rPr>
              <a:t>Academy and Career/Technical AP Student Participation</a:t>
            </a:r>
            <a:endParaRPr lang="en-US" sz="2800" dirty="0">
              <a:solidFill>
                <a:srgbClr val="00206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24.7% of all </a:t>
            </a:r>
            <a:r>
              <a:rPr lang="en-US" sz="2800" dirty="0" smtClean="0">
                <a:solidFill>
                  <a:srgbClr val="002060"/>
                </a:solidFill>
              </a:rPr>
              <a:t>Academy and CTE students </a:t>
            </a:r>
            <a:r>
              <a:rPr lang="en-US" sz="2800" dirty="0">
                <a:solidFill>
                  <a:srgbClr val="002060"/>
                </a:solidFill>
              </a:rPr>
              <a:t>also take at least one AP course.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02863"/>
            <a:ext cx="5029200" cy="332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91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701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Bernard MT Condensed" panose="02050806060905020404" pitchFamily="18" charset="0"/>
              </a:rPr>
              <a:t>Career/Technical Education</a:t>
            </a:r>
            <a:endParaRPr lang="en-US" sz="3200" dirty="0">
              <a:solidFill>
                <a:srgbClr val="00206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8633"/>
            <a:ext cx="3141942" cy="47118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027" y="1278633"/>
            <a:ext cx="3141942" cy="4711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054" y="1278631"/>
            <a:ext cx="3141943" cy="471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4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AR">
      <a:dk1>
        <a:sysClr val="windowText" lastClr="000000"/>
      </a:dk1>
      <a:lt1>
        <a:sysClr val="window" lastClr="FFFFFF"/>
      </a:lt1>
      <a:dk2>
        <a:srgbClr val="0D183D"/>
      </a:dk2>
      <a:lt2>
        <a:srgbClr val="EEECE1"/>
      </a:lt2>
      <a:accent1>
        <a:srgbClr val="273867"/>
      </a:accent1>
      <a:accent2>
        <a:srgbClr val="8AB840"/>
      </a:accent2>
      <a:accent3>
        <a:srgbClr val="E4B123"/>
      </a:accent3>
      <a:accent4>
        <a:srgbClr val="0D183D"/>
      </a:accent4>
      <a:accent5>
        <a:srgbClr val="63863A"/>
      </a:accent5>
      <a:accent6>
        <a:srgbClr val="F79646"/>
      </a:accent6>
      <a:hlink>
        <a:srgbClr val="366092"/>
      </a:hlink>
      <a:folHlink>
        <a:srgbClr val="A5A5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A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D183D"/>
    </a:accent1>
    <a:accent2>
      <a:srgbClr val="273867"/>
    </a:accent2>
    <a:accent3>
      <a:srgbClr val="E4B123"/>
    </a:accent3>
    <a:accent4>
      <a:srgbClr val="63863A"/>
    </a:accent4>
    <a:accent5>
      <a:srgbClr val="8AB840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163</Words>
  <Application>Microsoft Office PowerPoint</Application>
  <PresentationFormat>On-screen Show (4:3)</PresentationFormat>
  <Paragraphs>59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Bernard MT Condensed</vt:lpstr>
      <vt:lpstr>Calibri</vt:lpstr>
      <vt:lpstr>Wingdings</vt:lpstr>
      <vt:lpstr>Office Theme</vt:lpstr>
      <vt:lpstr>Pinellas County Schools Ford NGL Winter Conference</vt:lpstr>
      <vt:lpstr>PowerPoint Presentation</vt:lpstr>
      <vt:lpstr>PowerPoint Presentation</vt:lpstr>
      <vt:lpstr>PowerPoint Presentation</vt:lpstr>
      <vt:lpstr>Increases in Number of AP Test Takers</vt:lpstr>
      <vt:lpstr>PowerPoint Presentation</vt:lpstr>
      <vt:lpstr>Increases in Number of Black and Hispanic Students Earning Passing Scores</vt:lpstr>
      <vt:lpstr>Academy and Career/Technical AP Student Participation</vt:lpstr>
      <vt:lpstr>Career/Technical Education</vt:lpstr>
      <vt:lpstr>Career Academies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Leanna Bolyard</dc:creator>
  <cp:lastModifiedBy>Stapler Karen</cp:lastModifiedBy>
  <cp:revision>58</cp:revision>
  <cp:lastPrinted>2016-02-05T20:56:36Z</cp:lastPrinted>
  <dcterms:created xsi:type="dcterms:W3CDTF">2015-11-16T13:27:10Z</dcterms:created>
  <dcterms:modified xsi:type="dcterms:W3CDTF">2016-06-08T13:19:02Z</dcterms:modified>
</cp:coreProperties>
</file>